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C8D50-2EE6-455A-8550-E9D282620337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9B00F-DDD3-4C0E-873D-023EE3DBC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3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92AE-E0DA-4E7B-BB34-E49B655161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CF2069-D2DF-2B4B-A468-752EC646B571}" type="slidenum">
              <a:rPr lang="en-US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Arial" charset="0"/>
              </a:rPr>
              <a:t>This example is meant to provide a simple, academic example of the difference between the Webb levels. It is meant to mirror the basic labels provided for each level on the first Webb slide.</a:t>
            </a:r>
          </a:p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Arial" charset="0"/>
              </a:rPr>
              <a:t>Level 1 – Recognizing and identifying a fork is at the factual recall level of understanding and application of the “concept” of a utensil.</a:t>
            </a:r>
          </a:p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Arial" charset="0"/>
              </a:rPr>
              <a:t>Level 2  - Requires a relatively simple level of understanding of how a fork functions and the skill of translating that understanding into an explanation.</a:t>
            </a:r>
          </a:p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Arial" charset="0"/>
              </a:rPr>
              <a:t>Level 3 - Requires some analysis and connecting to the understanding of forks and food to generate a conclusion and explanation for a real situation.</a:t>
            </a:r>
          </a:p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US">
                <a:latin typeface="Arial" charset="0"/>
              </a:rPr>
              <a:t>Level 4 – Requires a deeper and more involved application of the understanding of forks as part of a complex investigation.</a:t>
            </a:r>
          </a:p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5AD2D-6C27-4A91-8307-F6FEE22C40C4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This example is meant to provide a simple, academic example of the difference between the Webb levels. It is meant to mirror the basic labels provided for each level on the first Webb slide.</a:t>
            </a:r>
          </a:p>
          <a:p>
            <a:endParaRPr lang="en-US" smtClean="0">
              <a:latin typeface="Arial" pitchFamily="34" charset="0"/>
            </a:endParaRPr>
          </a:p>
          <a:p>
            <a:r>
              <a:rPr lang="en-US" smtClean="0">
                <a:latin typeface="Arial" pitchFamily="34" charset="0"/>
              </a:rPr>
              <a:t>Level 1 – Recognizing and identifying a type of tree (coniferous, deciduous, etc.) is at the factual recall level of understanding and application of the “concept” of a tree.</a:t>
            </a:r>
          </a:p>
          <a:p>
            <a:endParaRPr lang="en-US" smtClean="0">
              <a:latin typeface="Arial" pitchFamily="34" charset="0"/>
            </a:endParaRPr>
          </a:p>
          <a:p>
            <a:r>
              <a:rPr lang="en-US" smtClean="0">
                <a:latin typeface="Arial" pitchFamily="34" charset="0"/>
              </a:rPr>
              <a:t>Level 2  - Requires a relatively simple level of understanding of how a tree functions and the skill of translating that understanding into an explanation.</a:t>
            </a:r>
          </a:p>
          <a:p>
            <a:endParaRPr lang="en-US" smtClean="0">
              <a:latin typeface="Arial" pitchFamily="34" charset="0"/>
            </a:endParaRPr>
          </a:p>
          <a:p>
            <a:r>
              <a:rPr lang="en-US" smtClean="0">
                <a:latin typeface="Arial" pitchFamily="34" charset="0"/>
              </a:rPr>
              <a:t>Level 3 - Requires some analysis and connecting to the understanding of trees to generate a conclusion and explanation for a real situation.</a:t>
            </a:r>
          </a:p>
          <a:p>
            <a:endParaRPr lang="en-US" smtClean="0">
              <a:latin typeface="Arial" pitchFamily="34" charset="0"/>
            </a:endParaRPr>
          </a:p>
          <a:p>
            <a:r>
              <a:rPr lang="en-US" smtClean="0">
                <a:latin typeface="Arial" pitchFamily="34" charset="0"/>
              </a:rPr>
              <a:t>Level 4 – Requires a deeper and more involved application of the understanding of trees as part of a complex investigation.</a:t>
            </a:r>
          </a:p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9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7038496-AF85-564B-B987-8FB46CF3D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A45B8-2E39-40F7-9F0E-7909B63D6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84D5-DBF6-4F5B-8509-52E348953D08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DE2ED-6D65-4E4F-83A9-D02F523E0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Webb’s Depth of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Depth of Knowledge</a:t>
            </a:r>
          </a:p>
        </p:txBody>
      </p:sp>
      <p:pic>
        <p:nvPicPr>
          <p:cNvPr id="16388" name="Picture 4" descr="MPj0174885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743200"/>
            <a:ext cx="3217863" cy="2144713"/>
          </a:xfrm>
        </p:spPr>
      </p:pic>
      <p:sp>
        <p:nvSpPr>
          <p:cNvPr id="66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914400"/>
            <a:ext cx="5105400" cy="48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100" dirty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Level 1 </a:t>
            </a:r>
            <a:r>
              <a:rPr lang="en-US" sz="3100" dirty="0">
                <a:ea typeface="Times New Roman" charset="0"/>
                <a:cs typeface="Times New Roman" charset="0"/>
              </a:rPr>
              <a:t>— Identify this utensil.</a:t>
            </a:r>
            <a:r>
              <a:rPr lang="en-US" sz="3100" dirty="0" smtClean="0">
                <a:ea typeface="Times New Roman" charset="0"/>
                <a:cs typeface="Times New Roman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100" dirty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Level 2 </a:t>
            </a:r>
            <a:r>
              <a:rPr lang="en-US" sz="3100" dirty="0">
                <a:ea typeface="Times New Roman" charset="0"/>
                <a:cs typeface="Times New Roman" charset="0"/>
              </a:rPr>
              <a:t>— Explain the function of the fork.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100" dirty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Level 3 </a:t>
            </a:r>
            <a:r>
              <a:rPr lang="en-US" sz="3100" dirty="0">
                <a:ea typeface="Times New Roman" charset="0"/>
                <a:cs typeface="Times New Roman" charset="0"/>
              </a:rPr>
              <a:t>— Identify two examples of when a fork would not be the best utensil for a type of food and explain why.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100" dirty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Level 4 </a:t>
            </a:r>
            <a:r>
              <a:rPr lang="en-US" sz="3100" dirty="0">
                <a:ea typeface="Times New Roman" charset="0"/>
                <a:cs typeface="Times New Roman" charset="0"/>
              </a:rPr>
              <a:t>— Design an investigation to determine the optimal number and length of tines for a salad fork.</a:t>
            </a:r>
          </a:p>
          <a:p>
            <a:pPr>
              <a:lnSpc>
                <a:spcPct val="70000"/>
              </a:lnSpc>
            </a:pPr>
            <a:endParaRPr lang="en-US" sz="17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70000"/>
              </a:lnSpc>
            </a:pPr>
            <a:endParaRPr lang="en-US" sz="2700" dirty="0"/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304800" y="1295400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7F"/>
                </a:solidFill>
                <a:latin typeface="Corbel" charset="0"/>
              </a:rPr>
              <a:t>From: Lois </a:t>
            </a:r>
            <a:r>
              <a:rPr lang="en-US" dirty="0">
                <a:solidFill>
                  <a:srgbClr val="00007F"/>
                </a:solidFill>
                <a:latin typeface="Corbel" charset="0"/>
              </a:rPr>
              <a:t>Barnes	</a:t>
            </a:r>
            <a:endParaRPr lang="en-US" dirty="0" smtClean="0">
              <a:solidFill>
                <a:srgbClr val="00007F"/>
              </a:solidFill>
              <a:latin typeface="Corbel" charset="0"/>
            </a:endParaRPr>
          </a:p>
          <a:p>
            <a:r>
              <a:rPr lang="en-US" dirty="0" smtClean="0">
                <a:solidFill>
                  <a:srgbClr val="00007F"/>
                </a:solidFill>
                <a:latin typeface="Corbel" charset="0"/>
              </a:rPr>
              <a:t>SREB/</a:t>
            </a:r>
            <a:r>
              <a:rPr lang="en-US" i="1" dirty="0" smtClean="0">
                <a:solidFill>
                  <a:srgbClr val="00007F"/>
                </a:solidFill>
                <a:latin typeface="Corbel" charset="0"/>
              </a:rPr>
              <a:t>HSTW</a:t>
            </a:r>
          </a:p>
        </p:txBody>
      </p:sp>
      <p:grpSp>
        <p:nvGrpSpPr>
          <p:cNvPr id="2" name="Group 11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048000" y="1219200"/>
            <a:ext cx="5867400" cy="4191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Level 1 </a:t>
            </a:r>
            <a:r>
              <a:rPr lang="en-US" sz="2800" dirty="0" smtClean="0">
                <a:cs typeface="Times New Roman" pitchFamily="18" charset="0"/>
              </a:rPr>
              <a:t>— Identify the type of tree.</a:t>
            </a: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Level 2 </a:t>
            </a:r>
            <a:r>
              <a:rPr lang="en-US" sz="2800" dirty="0" smtClean="0">
                <a:cs typeface="Times New Roman" pitchFamily="18" charset="0"/>
              </a:rPr>
              <a:t>— Explain the function of the leaves.</a:t>
            </a: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Level 3 </a:t>
            </a:r>
            <a:r>
              <a:rPr lang="en-US" sz="2800" dirty="0" smtClean="0">
                <a:cs typeface="Times New Roman" pitchFamily="18" charset="0"/>
              </a:rPr>
              <a:t>— Explain how a drought might affect the growth of the tree.</a:t>
            </a: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Level 4 </a:t>
            </a:r>
            <a:r>
              <a:rPr lang="en-US" sz="2800" dirty="0" smtClean="0">
                <a:cs typeface="Times New Roman" pitchFamily="18" charset="0"/>
              </a:rPr>
              <a:t>— Design an investigation of seedling growth to determine the best fertilizer for this type of tree.</a:t>
            </a:r>
          </a:p>
        </p:txBody>
      </p:sp>
      <p:pic>
        <p:nvPicPr>
          <p:cNvPr id="33796" name="Picture 6" descr="C:\Users\KarenBailey\AppData\Local\Microsoft\Windows\Temporary Internet Files\Content.IE5\ULIJ7FG8\MPj04386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2251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Depth of Knowledge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US" dirty="0" smtClean="0"/>
              <a:t>Webb’s Depth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Norman L. Webb, University of Wisconsin</a:t>
            </a:r>
          </a:p>
          <a:p>
            <a:r>
              <a:rPr lang="en-US" dirty="0" smtClean="0"/>
              <a:t>Began 1997</a:t>
            </a:r>
          </a:p>
          <a:p>
            <a:r>
              <a:rPr lang="en-US" dirty="0" smtClean="0"/>
              <a:t>Complexity of </a:t>
            </a:r>
            <a:r>
              <a:rPr lang="en-US" i="1" dirty="0" smtClean="0"/>
              <a:t>both </a:t>
            </a:r>
            <a:r>
              <a:rPr lang="en-US" dirty="0" smtClean="0"/>
              <a:t>content and task required</a:t>
            </a:r>
          </a:p>
          <a:p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of Knowledge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Classification of cognitive complexity</a:t>
            </a:r>
          </a:p>
          <a:p>
            <a:pPr lvl="1"/>
            <a:r>
              <a:rPr lang="en-US" dirty="0" smtClean="0"/>
              <a:t>Nominative rather than taxonomy</a:t>
            </a:r>
          </a:p>
          <a:p>
            <a:pPr lvl="1"/>
            <a:r>
              <a:rPr lang="en-US" dirty="0" smtClean="0"/>
              <a:t>Not about easy vs. difficult</a:t>
            </a:r>
          </a:p>
          <a:p>
            <a:pPr lvl="1"/>
            <a:r>
              <a:rPr lang="en-US" dirty="0" smtClean="0"/>
              <a:t>Verb and it’s context</a:t>
            </a:r>
          </a:p>
          <a:p>
            <a:r>
              <a:rPr lang="en-US" dirty="0" smtClean="0"/>
              <a:t>Considers complexity of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both</a:t>
            </a:r>
            <a:r>
              <a:rPr lang="en-US" i="1" dirty="0" smtClean="0">
                <a:solidFill>
                  <a:srgbClr val="A9903B"/>
                </a:solidFill>
              </a:rPr>
              <a:t> </a:t>
            </a:r>
            <a:r>
              <a:rPr lang="en-US" dirty="0" smtClean="0"/>
              <a:t>content and task required</a:t>
            </a:r>
          </a:p>
          <a:p>
            <a:pPr lvl="1"/>
            <a:r>
              <a:rPr lang="en-US" dirty="0" smtClean="0"/>
              <a:t>Content: simple vs. complex data displays</a:t>
            </a:r>
          </a:p>
          <a:p>
            <a:pPr lvl="1"/>
            <a:r>
              <a:rPr lang="en-US" dirty="0" smtClean="0"/>
              <a:t>Task: solving routine vs. non-routine problems using those data displays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2" name="Group 15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191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“The DOK level describes 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kind of thinking </a:t>
            </a:r>
            <a:r>
              <a:rPr lang="en-US" dirty="0" smtClean="0"/>
              <a:t>involved in the task, not whether it will be completed correctly.  A greater DOK level requires greater conceptual understanding and cognitive processing by the students. 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Therefore, on average, students who reach greater DOK levels more regularly will have increased student achievement</a:t>
            </a:r>
            <a:r>
              <a:rPr lang="en-US" dirty="0" smtClean="0"/>
              <a:t>.”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000" dirty="0" smtClean="0">
                <a:solidFill>
                  <a:schemeClr val="accent1"/>
                </a:solidFill>
              </a:rPr>
              <a:t>Marconi, Smith, and Lombardi; “Depth of Knowledge: An Effective Tool for Education Students” in </a:t>
            </a:r>
            <a:r>
              <a:rPr lang="en-US" sz="1000" i="1" dirty="0" smtClean="0">
                <a:solidFill>
                  <a:schemeClr val="accent1"/>
                </a:solidFill>
              </a:rPr>
              <a:t>Shop Talk</a:t>
            </a:r>
            <a:r>
              <a:rPr lang="en-US" sz="1000" dirty="0" smtClean="0">
                <a:solidFill>
                  <a:schemeClr val="accent1"/>
                </a:solidFill>
              </a:rPr>
              <a:t> Vol. 4, No. 2 Spring 2009, The Southern Nevada Regional Professional Development Program.</a:t>
            </a:r>
          </a:p>
        </p:txBody>
      </p:sp>
      <p:grpSp>
        <p:nvGrpSpPr>
          <p:cNvPr id="4" name="Group 10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68337" y="152400"/>
            <a:ext cx="8018463" cy="1143000"/>
          </a:xfrm>
        </p:spPr>
        <p:txBody>
          <a:bodyPr lIns="35717" tIns="35717" rIns="35717" bIns="35717">
            <a:normAutofit/>
          </a:bodyPr>
          <a:lstStyle/>
          <a:p>
            <a:r>
              <a:rPr lang="en-US" sz="4400" dirty="0">
                <a:sym typeface="Chalkboard Bold" charset="0"/>
              </a:rPr>
              <a:t>Why </a:t>
            </a:r>
            <a:r>
              <a:rPr lang="en-US" sz="4400" dirty="0" smtClean="0">
                <a:sym typeface="Chalkboard Bold" charset="0"/>
              </a:rPr>
              <a:t>Depth of Knowledge?</a:t>
            </a:r>
            <a:endParaRPr lang="en-US" sz="4400" dirty="0">
              <a:ea typeface="ヒラギノ角ゴ ProN W6" charset="-128"/>
              <a:sym typeface="Chalkboard Bold" charset="0"/>
            </a:endParaRPr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 rot="19514">
            <a:off x="1484313" y="4535488"/>
            <a:ext cx="6429375" cy="633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endParaRPr lang="en-US" sz="1100">
              <a:ea typeface="ヒラギノ角ゴ ProN W3" charset="-128"/>
              <a:sym typeface="Arial" pitchFamily="34" charset="0"/>
            </a:endParaRPr>
          </a:p>
          <a:p>
            <a:pPr defTabSz="642938"/>
            <a:endParaRPr lang="en-US" sz="2500">
              <a:latin typeface="Geneva" charset="0"/>
              <a:ea typeface="ヒラギノ角ゴ ProN W3" charset="-128"/>
              <a:sym typeface="Geneva" charset="0"/>
            </a:endParaRPr>
          </a:p>
        </p:txBody>
      </p:sp>
      <p:sp>
        <p:nvSpPr>
          <p:cNvPr id="3076" name="Rectangle 3"/>
          <p:cNvSpPr>
            <a:spLocks/>
          </p:cNvSpPr>
          <p:nvPr/>
        </p:nvSpPr>
        <p:spPr bwMode="auto">
          <a:xfrm>
            <a:off x="2846388" y="2955925"/>
            <a:ext cx="4559300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endParaRPr lang="en-US" sz="800">
              <a:latin typeface="Helvetica" charset="0"/>
              <a:ea typeface="ヒラギノ角ゴ ProN W3" charset="-128"/>
              <a:sym typeface="Helvetica" charset="0"/>
            </a:endParaRPr>
          </a:p>
          <a:p>
            <a:pPr algn="ctr" defTabSz="642938"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endParaRPr lang="en-US" sz="3000">
              <a:latin typeface="Gill Sans" charset="0"/>
              <a:ea typeface="ヒラギノ角ゴ ProN W3" charset="-128"/>
              <a:sym typeface="Gill Sans" charset="0"/>
            </a:endParaRPr>
          </a:p>
        </p:txBody>
      </p:sp>
      <p:sp>
        <p:nvSpPr>
          <p:cNvPr id="33796" name="Rectangle 4"/>
          <p:cNvSpPr>
            <a:spLocks/>
          </p:cNvSpPr>
          <p:nvPr/>
        </p:nvSpPr>
        <p:spPr bwMode="auto">
          <a:xfrm>
            <a:off x="914400" y="1295400"/>
            <a:ext cx="75438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buFont typeface="Arial" pitchFamily="34" charset="0"/>
              <a:buChar char="•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r>
              <a:rPr lang="en-US" sz="2800" dirty="0" smtClean="0">
                <a:latin typeface="+mn-lt"/>
                <a:ea typeface="ヒラギノ角ゴ ProN W3" charset="-128"/>
                <a:sym typeface="Chalkboard"/>
              </a:rPr>
              <a:t>To ensure </a:t>
            </a:r>
            <a:r>
              <a:rPr lang="en-US" sz="2800" dirty="0">
                <a:latin typeface="+mn-lt"/>
                <a:ea typeface="ヒラギノ角ゴ ProN W3" charset="-128"/>
                <a:sym typeface="Chalkboard"/>
              </a:rPr>
              <a:t>that the intent of the standard and the level of student demonstration required by that standard matches the assessment </a:t>
            </a:r>
            <a:r>
              <a:rPr lang="en-US" sz="2800" dirty="0" smtClean="0">
                <a:latin typeface="+mn-lt"/>
                <a:ea typeface="ヒラギノ角ゴ ProN W3" charset="-128"/>
                <a:sym typeface="Chalkboard"/>
              </a:rPr>
              <a:t>items  (required </a:t>
            </a:r>
            <a:r>
              <a:rPr lang="en-US" sz="2800" dirty="0">
                <a:latin typeface="+mn-lt"/>
                <a:ea typeface="ヒラギノ角ゴ ProN W3" charset="-128"/>
                <a:sym typeface="Chalkboard"/>
              </a:rPr>
              <a:t>under NCLB</a:t>
            </a:r>
            <a:r>
              <a:rPr lang="en-US" sz="2800" dirty="0" smtClean="0">
                <a:latin typeface="+mn-lt"/>
                <a:ea typeface="ヒラギノ角ゴ ProN W3" charset="-128"/>
                <a:sym typeface="Chalkboard"/>
              </a:rPr>
              <a:t>)</a:t>
            </a:r>
          </a:p>
          <a:p>
            <a:pPr defTabSz="642938">
              <a:buFont typeface="Arial" pitchFamily="34" charset="0"/>
              <a:buChar char="•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endParaRPr lang="en-US" sz="2800" dirty="0" smtClean="0">
              <a:latin typeface="+mn-lt"/>
              <a:ea typeface="ヒラギノ角ゴ ProN W3" charset="-128"/>
              <a:sym typeface="Chalkboard"/>
            </a:endParaRPr>
          </a:p>
          <a:p>
            <a:pPr defTabSz="642938">
              <a:buFont typeface="Arial" pitchFamily="34" charset="0"/>
              <a:buChar char="•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r>
              <a:rPr lang="en-US" sz="2800" dirty="0" smtClean="0">
                <a:latin typeface="+mn-lt"/>
                <a:ea typeface="ヒラギノ角ゴ ProN W3" charset="-128"/>
                <a:sym typeface="Chalkboard"/>
              </a:rPr>
              <a:t>To </a:t>
            </a:r>
            <a:r>
              <a:rPr lang="en-US" sz="2800" dirty="0" smtClean="0">
                <a:latin typeface="+mn-lt"/>
                <a:ea typeface="ヒラギノ角ゴ ProN W3" charset="-128"/>
                <a:sym typeface="Chalkboard Bold" charset="0"/>
              </a:rPr>
              <a:t>assist in </a:t>
            </a:r>
            <a:r>
              <a:rPr lang="en-US" sz="2800" dirty="0" smtClean="0">
                <a:latin typeface="+mn-lt"/>
                <a:ea typeface="ヒラギノ角ゴ ProN W3" charset="-128"/>
                <a:sym typeface="Chalkboard"/>
              </a:rPr>
              <a:t>teaching to a level that will promote student achievement </a:t>
            </a:r>
          </a:p>
          <a:p>
            <a:pPr defTabSz="642938"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</a:pPr>
            <a:endParaRPr lang="en-US" sz="2800" dirty="0">
              <a:latin typeface="+mn-lt"/>
              <a:ea typeface="ヒラギノ角ゴ ProN W3" charset="-128"/>
              <a:sym typeface="Chalkboard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autoUpdateAnimBg="0"/>
      <p:bldP spid="3379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DEPTH OF KNOWLEDGE - Level One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648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</a:rPr>
              <a:t>Recall and Reproduction 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800" dirty="0" smtClean="0"/>
              <a:t>requires recall of information, such as a fact, definition, term, or simple procedure, as well as performing a simple process or procedure. Level 1 problems involve only one step. A student answering a Level 1 item either knows the answer or does not: that is, the answer does not need to be “figured out” or “solved.”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DEPTH OF KNOWLEDGE - Level Two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</a:rPr>
              <a:t>Skills and Concepts/Basic Reasoning </a:t>
            </a:r>
            <a:r>
              <a:rPr lang="en-US" sz="2800" dirty="0" smtClean="0"/>
              <a:t>includes the engagement of some mental processing beyond recalling or reproducing a response. The content knowledge or process involved is more complex. These actions imply more than one step. Level 2 activities include making observations and collecting data. </a:t>
            </a:r>
          </a:p>
        </p:txBody>
      </p:sp>
      <p:grpSp>
        <p:nvGrpSpPr>
          <p:cNvPr id="3" name="Group 10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DEPTH OF KNOWLEDGE - Level Three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85800"/>
            <a:ext cx="80772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b="1" i="1" dirty="0" smtClean="0">
                <a:solidFill>
                  <a:schemeClr val="accent2">
                    <a:lumMod val="75000"/>
                  </a:schemeClr>
                </a:solidFill>
              </a:rPr>
              <a:t>Strategic Thinking/Complex Reasoning </a:t>
            </a:r>
          </a:p>
          <a:p>
            <a:pPr>
              <a:buNone/>
            </a:pPr>
            <a:r>
              <a:rPr lang="en-US" sz="2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600" dirty="0" smtClean="0"/>
              <a:t>requires deep knowledge using reasoning, planning, using evidence, and a higher level of thinking than the previous two levels. The cognitive demands at Level 3 are complex and abstract. The multi-step task requires more demanding reasoning. In most instances, requiring students to explain their thinking is at Level 3. Other Level 3 activities include drawing conclusions from observations; citing evidence and developing a logical argument for concepts; explaining phenomena in terms of concepts; and using concepts to solve non-routine problems. </a:t>
            </a:r>
          </a:p>
        </p:txBody>
      </p:sp>
      <p:grpSp>
        <p:nvGrpSpPr>
          <p:cNvPr id="3" name="Group 10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DEPTH OF KNOWLEDGE - Level Four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</a:rPr>
              <a:t>Extended Thinking/Reasoning </a:t>
            </a:r>
          </a:p>
          <a:p>
            <a:pPr>
              <a:buNone/>
            </a:pPr>
            <a:r>
              <a:rPr lang="en-US" sz="2800" b="1" i="1" dirty="0" smtClean="0"/>
              <a:t>	</a:t>
            </a:r>
            <a:r>
              <a:rPr lang="en-US" sz="2800" dirty="0" smtClean="0"/>
              <a:t>requires high cognitive demand and is very complex. Students are required to make several connections – relate ideas </a:t>
            </a:r>
            <a:r>
              <a:rPr lang="en-US" sz="2800" i="1" dirty="0" smtClean="0"/>
              <a:t>within </a:t>
            </a:r>
            <a:r>
              <a:rPr lang="en-US" sz="2800" dirty="0" smtClean="0"/>
              <a:t>the content area or </a:t>
            </a:r>
            <a:r>
              <a:rPr lang="en-US" sz="2800" i="1" dirty="0" smtClean="0"/>
              <a:t>among </a:t>
            </a:r>
            <a:r>
              <a:rPr lang="en-US" sz="2800" dirty="0" smtClean="0"/>
              <a:t>content areas – and have to select or devise one approach among many alternatives on how the situation can be solved. Performance assessments and open-ended/constructed response assessment activities requiring significant thought will be Level 4. 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200" y="5867400"/>
              <a:ext cx="3733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Curriculum &amp; Instruction/Educational Technologies Department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On-screen Show (4:3)</PresentationFormat>
  <Paragraphs>101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Webb’s Depth of Knowledge</vt:lpstr>
      <vt:lpstr>Webb’s Depth of Knowledge</vt:lpstr>
      <vt:lpstr>Depth of Knowledge</vt:lpstr>
      <vt:lpstr>Depth of Knowledge</vt:lpstr>
      <vt:lpstr>Why Depth of Knowledge?</vt:lpstr>
      <vt:lpstr>DEPTH OF KNOWLEDGE - Level One  </vt:lpstr>
      <vt:lpstr>DEPTH OF KNOWLEDGE - Level Two  </vt:lpstr>
      <vt:lpstr>DEPTH OF KNOWLEDGE - Level Three  </vt:lpstr>
      <vt:lpstr>DEPTH OF KNOWLEDGE - Level Four</vt:lpstr>
      <vt:lpstr>Depth of Knowledge</vt:lpstr>
      <vt:lpstr>Depth of Knowledge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Webb’s Depth of Knowledge</dc:title>
  <dc:creator>endersc</dc:creator>
  <cp:lastModifiedBy>Colleen Lenett</cp:lastModifiedBy>
  <cp:revision>1</cp:revision>
  <dcterms:created xsi:type="dcterms:W3CDTF">2012-09-11T12:05:32Z</dcterms:created>
  <dcterms:modified xsi:type="dcterms:W3CDTF">2013-02-25T14:39:47Z</dcterms:modified>
</cp:coreProperties>
</file>